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45"/>
  </p:notesMasterIdLst>
  <p:sldIdLst>
    <p:sldId id="821" r:id="rId4"/>
    <p:sldId id="259" r:id="rId5"/>
    <p:sldId id="260" r:id="rId6"/>
    <p:sldId id="261" r:id="rId7"/>
    <p:sldId id="262" r:id="rId8"/>
    <p:sldId id="755" r:id="rId9"/>
    <p:sldId id="784" r:id="rId10"/>
    <p:sldId id="935" r:id="rId11"/>
    <p:sldId id="920" r:id="rId12"/>
    <p:sldId id="921" r:id="rId13"/>
    <p:sldId id="922" r:id="rId14"/>
    <p:sldId id="934" r:id="rId15"/>
    <p:sldId id="923" r:id="rId16"/>
    <p:sldId id="907" r:id="rId17"/>
    <p:sldId id="925" r:id="rId18"/>
    <p:sldId id="926" r:id="rId19"/>
    <p:sldId id="927" r:id="rId20"/>
    <p:sldId id="928" r:id="rId21"/>
    <p:sldId id="929" r:id="rId22"/>
    <p:sldId id="930" r:id="rId23"/>
    <p:sldId id="932" r:id="rId24"/>
    <p:sldId id="933" r:id="rId25"/>
    <p:sldId id="585" r:id="rId26"/>
    <p:sldId id="407" r:id="rId27"/>
    <p:sldId id="417" r:id="rId28"/>
    <p:sldId id="281" r:id="rId29"/>
    <p:sldId id="275" r:id="rId30"/>
    <p:sldId id="276" r:id="rId31"/>
    <p:sldId id="277" r:id="rId32"/>
    <p:sldId id="278" r:id="rId33"/>
    <p:sldId id="936" r:id="rId34"/>
    <p:sldId id="283" r:id="rId35"/>
    <p:sldId id="284" r:id="rId36"/>
    <p:sldId id="309" r:id="rId37"/>
    <p:sldId id="310" r:id="rId38"/>
    <p:sldId id="288" r:id="rId39"/>
    <p:sldId id="289" r:id="rId40"/>
    <p:sldId id="581" r:id="rId41"/>
    <p:sldId id="312" r:id="rId42"/>
    <p:sldId id="313" r:id="rId43"/>
    <p:sldId id="314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31D"/>
    <a:srgbClr val="EFF8BA"/>
    <a:srgbClr val="FF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3237" autoAdjust="0"/>
  </p:normalViewPr>
  <p:slideViewPr>
    <p:cSldViewPr>
      <p:cViewPr>
        <p:scale>
          <a:sx n="89" d="100"/>
          <a:sy n="89" d="100"/>
        </p:scale>
        <p:origin x="-94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3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C7899-945A-4334-8B2F-9603104C0745}" type="datetimeFigureOut">
              <a:rPr lang="en-US" smtClean="0"/>
              <a:t>13-Dec-22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4FE66A-0CC7-43A4-BBDB-5AE9B7537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440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13-Dec-22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13-Dec-22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13-Dec-22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13-Dec-22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88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13-Dec-22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467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13-Dec-22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317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13-Dec-22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444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13-Dec-22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535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13-Dec-22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16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13-Dec-22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101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13-Dec-22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093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13-Dec-22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13-Dec-22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113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13-Dec-22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881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13-Dec-22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2201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1714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9005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9044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7517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7683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2683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660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13-Dec-22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6368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2717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08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265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13-Dec-22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13-Dec-22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13-Dec-22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13-Dec-22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13-Dec-22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13-Dec-22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E4B51-06E0-4B7B-8AFA-5EA73F0E2D1D}" type="datetimeFigureOut">
              <a:rPr lang="en-US" smtClean="0"/>
              <a:t>13-Dec-22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13-Dec-22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92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13/12/2022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979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08966" y="5867400"/>
            <a:ext cx="763284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21 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Jamadil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Awal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1444 </a:t>
            </a:r>
            <a:r>
              <a:rPr lang="en-US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bersamaan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 16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Disember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2022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http://e-khutbah.terengganu.gov.my</a:t>
            </a:r>
          </a:p>
        </p:txBody>
      </p:sp>
      <p:pic>
        <p:nvPicPr>
          <p:cNvPr id="6146" name="Picture 2" descr="316px-Coat_of_arms_of_Terenggan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152" y="457200"/>
            <a:ext cx="114826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46160" y="1828800"/>
            <a:ext cx="883624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itchFamily="18" charset="0"/>
              </a:rPr>
              <a:t>Jabatan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itchFamily="18" charset="0"/>
              </a:rPr>
              <a:t> Hal </a:t>
            </a:r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itchFamily="18" charset="0"/>
              </a:rPr>
              <a:t>Ehwal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itchFamily="18" charset="0"/>
              </a:rPr>
              <a:t> Agama Terengganu</a:t>
            </a: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2438400" y="2556520"/>
            <a:ext cx="4343400" cy="720080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Rounded MT Bold" pitchFamily="34" charset="0"/>
                <a:cs typeface="Arial" pitchFamily="34" charset="0"/>
              </a:rPr>
              <a:t>KHUTBAH MULTIMEDIA</a:t>
            </a:r>
          </a:p>
          <a:p>
            <a:pPr marL="0" indent="0" algn="ctr">
              <a:buNone/>
            </a:pPr>
            <a:r>
              <a:rPr lang="ms-MY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  <a:cs typeface="Arial" pitchFamily="34" charset="0"/>
              </a:rPr>
              <a:t>Siri: </a:t>
            </a:r>
            <a:r>
              <a:rPr lang="ms-MY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  <a:cs typeface="Arial" pitchFamily="34" charset="0"/>
              </a:rPr>
              <a:t>50 </a:t>
            </a:r>
            <a:r>
              <a:rPr lang="ms-MY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  <a:cs typeface="Arial" pitchFamily="34" charset="0"/>
              </a:rPr>
              <a:t>/ 2022</a:t>
            </a:r>
            <a:endParaRPr lang="en-US" sz="1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581400"/>
            <a:ext cx="82296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21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evron 5"/>
          <p:cNvSpPr/>
          <p:nvPr/>
        </p:nvSpPr>
        <p:spPr>
          <a:xfrm>
            <a:off x="3582354" y="990600"/>
            <a:ext cx="837246" cy="548640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38200" y="838200"/>
            <a:ext cx="2637474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MASA</a:t>
            </a:r>
            <a:endParaRPr lang="en-US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527234" y="762000"/>
            <a:ext cx="3626166" cy="106680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</a:t>
            </a:r>
            <a:r>
              <a:rPr lang="sv-SE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manah dari </a:t>
            </a:r>
          </a:p>
          <a:p>
            <a:pPr algn="ctr"/>
            <a:r>
              <a:rPr lang="sv-SE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Allah SWT</a:t>
            </a:r>
            <a:endParaRPr lang="en-US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19200" y="2895600"/>
            <a:ext cx="6629400" cy="259080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2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Setiap amanah merupakan tanggungjawab yang akan dipersoalkan oleh Allah SWT </a:t>
            </a:r>
            <a:endParaRPr lang="sv-SE" sz="3200" b="1" dirty="0" smtClean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sv-SE" sz="32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 </a:t>
            </a:r>
            <a:r>
              <a:rPr lang="sv-SE" sz="32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akhirat kelak</a:t>
            </a:r>
            <a:endParaRPr lang="en-US" sz="32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Chevron 14"/>
          <p:cNvSpPr/>
          <p:nvPr/>
        </p:nvSpPr>
        <p:spPr>
          <a:xfrm rot="5400000">
            <a:off x="5875497" y="2050257"/>
            <a:ext cx="837246" cy="548640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6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57200" y="198119"/>
            <a:ext cx="8229600" cy="716281"/>
          </a:xfrm>
          <a:prstGeom prst="roundRect">
            <a:avLst>
              <a:gd name="adj" fmla="val 5000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Rasulullah SAW </a:t>
            </a:r>
            <a:r>
              <a:rPr lang="it-IT" sz="2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bersabda yang bermasksud :</a:t>
            </a:r>
            <a:endParaRPr lang="en-US" sz="24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600200"/>
            <a:ext cx="7848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Tidak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berganjak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kaki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setiap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hamba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pada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hari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kiamat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(di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padang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mahsyar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sehingga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ditanya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tentang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empat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perkara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Tentang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umurnya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mana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dihabiskan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Tentang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ilmunya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apa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diperbuat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dengannya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Tentang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harta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dari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mana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diperolehinya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mana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dibelanjakannya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Tentang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tubuh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jasmaninya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pada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apa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dihabiskan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.”. </a:t>
            </a:r>
          </a:p>
        </p:txBody>
      </p:sp>
      <p:sp>
        <p:nvSpPr>
          <p:cNvPr id="4" name="Rectangle 3"/>
          <p:cNvSpPr/>
          <p:nvPr/>
        </p:nvSpPr>
        <p:spPr>
          <a:xfrm>
            <a:off x="3276600" y="6172200"/>
            <a:ext cx="3022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 </a:t>
            </a:r>
            <a:r>
              <a:rPr lang="en-US" b="1" i="1" dirty="0" smtClean="0"/>
              <a:t>--- </a:t>
            </a:r>
            <a:r>
              <a:rPr lang="en-US" b="1" i="1" dirty="0" err="1" smtClean="0"/>
              <a:t>Hadis</a:t>
            </a:r>
            <a:r>
              <a:rPr lang="en-US" b="1" i="1" dirty="0" smtClean="0"/>
              <a:t> </a:t>
            </a:r>
            <a:r>
              <a:rPr lang="en-US" b="1" i="1" dirty="0" err="1" smtClean="0"/>
              <a:t>riwayat</a:t>
            </a:r>
            <a:r>
              <a:rPr lang="en-US" b="1" i="1" dirty="0" smtClean="0"/>
              <a:t> at-</a:t>
            </a:r>
            <a:r>
              <a:rPr lang="en-US" b="1" i="1" dirty="0" err="1" smtClean="0"/>
              <a:t>Tirmizi</a:t>
            </a:r>
            <a:r>
              <a:rPr lang="en-US" b="1" i="1" dirty="0" smtClean="0"/>
              <a:t> ---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58669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050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evron 5"/>
          <p:cNvSpPr/>
          <p:nvPr/>
        </p:nvSpPr>
        <p:spPr>
          <a:xfrm>
            <a:off x="3582354" y="1280160"/>
            <a:ext cx="837246" cy="548640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38200" y="1143000"/>
            <a:ext cx="2637474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Sifat Manusia</a:t>
            </a:r>
            <a:endParaRPr 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527234" y="533400"/>
            <a:ext cx="3930966" cy="205740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Seringkali </a:t>
            </a:r>
            <a:r>
              <a:rPr lang="sv-SE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terleka dengan masa lapang dan mudah saja lalai dengan kehidupan</a:t>
            </a:r>
            <a:endParaRPr lang="en-US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19200" y="3733800"/>
            <a:ext cx="6629400" cy="259080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2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Akhirnya </a:t>
            </a:r>
            <a:r>
              <a:rPr lang="sv-SE" sz="32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kecundang jua</a:t>
            </a:r>
            <a:r>
              <a:rPr lang="sv-SE" sz="32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</a:p>
          <a:p>
            <a:pPr algn="ctr"/>
            <a:r>
              <a:rPr lang="sv-SE" sz="32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sv-SE" sz="32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lalu memilih jalan yang membazirkan masa</a:t>
            </a:r>
            <a:endParaRPr lang="en-US" sz="32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Chevron 14"/>
          <p:cNvSpPr/>
          <p:nvPr/>
        </p:nvSpPr>
        <p:spPr>
          <a:xfrm rot="5400000">
            <a:off x="5951697" y="2811303"/>
            <a:ext cx="837246" cy="548640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28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1744682"/>
            <a:ext cx="8382000" cy="3970318"/>
          </a:xfrm>
          <a:prstGeom prst="rect">
            <a:avLst/>
          </a:prstGeom>
          <a:solidFill>
            <a:schemeClr val="bg1">
              <a:alpha val="57000"/>
            </a:schemeClr>
          </a:solidFill>
          <a:ln w="444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endParaRPr lang="ms-MY" sz="3600" b="1" dirty="0" smtClean="0">
              <a:solidFill>
                <a:srgbClr val="20431D"/>
              </a:solidFill>
            </a:endParaRPr>
          </a:p>
          <a:p>
            <a:pPr algn="just"/>
            <a:r>
              <a:rPr lang="ms-MY" sz="3600" b="1" dirty="0" smtClean="0">
                <a:solidFill>
                  <a:srgbClr val="20431D"/>
                </a:solidFill>
              </a:rPr>
              <a:t>Hanya </a:t>
            </a:r>
            <a:r>
              <a:rPr lang="ms-MY" sz="3600" b="1" dirty="0">
                <a:solidFill>
                  <a:srgbClr val="20431D"/>
                </a:solidFill>
              </a:rPr>
              <a:t>orang-orang beriman dan beramal soleh yang sedar akan kepentingan masa </a:t>
            </a:r>
            <a:r>
              <a:rPr lang="ms-MY" sz="3600" b="1" dirty="0" smtClean="0">
                <a:solidFill>
                  <a:srgbClr val="20431D"/>
                </a:solidFill>
              </a:rPr>
              <a:t>dan </a:t>
            </a:r>
            <a:r>
              <a:rPr lang="ms-MY" sz="3600" b="1" dirty="0">
                <a:solidFill>
                  <a:srgbClr val="20431D"/>
                </a:solidFill>
              </a:rPr>
              <a:t>menggunakannya untuk kebajikan demi manfaat diri, keluarga </a:t>
            </a:r>
            <a:r>
              <a:rPr lang="ms-MY" sz="3600" b="1" dirty="0" smtClean="0">
                <a:solidFill>
                  <a:srgbClr val="20431D"/>
                </a:solidFill>
              </a:rPr>
              <a:t>&amp; masyarakat </a:t>
            </a:r>
            <a:r>
              <a:rPr lang="ms-MY" sz="3600" b="1" dirty="0">
                <a:solidFill>
                  <a:srgbClr val="20431D"/>
                </a:solidFill>
              </a:rPr>
              <a:t>sekeliling mereka</a:t>
            </a:r>
            <a:r>
              <a:rPr lang="ms-MY" sz="3600" b="1" dirty="0" smtClean="0">
                <a:solidFill>
                  <a:srgbClr val="20431D"/>
                </a:solidFill>
              </a:rPr>
              <a:t>.</a:t>
            </a:r>
          </a:p>
          <a:p>
            <a:pPr algn="just"/>
            <a:r>
              <a:rPr lang="ms-MY" sz="3600" b="1" dirty="0" smtClean="0">
                <a:solidFill>
                  <a:srgbClr val="20431D"/>
                </a:solidFill>
              </a:rPr>
              <a:t> </a:t>
            </a:r>
            <a:endParaRPr lang="en-US" sz="3600" b="1" dirty="0">
              <a:solidFill>
                <a:srgbClr val="20431D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667000" y="1188719"/>
            <a:ext cx="4114800" cy="56388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dk1">
                  <a:shade val="51000"/>
                  <a:satMod val="130000"/>
                  <a:lumMod val="99000"/>
                  <a:alpha val="58000"/>
                </a:schemeClr>
              </a:gs>
              <a:gs pos="80000">
                <a:schemeClr val="dk1">
                  <a:shade val="93000"/>
                  <a:satMod val="130000"/>
                  <a:alpha val="71000"/>
                </a:schemeClr>
              </a:gs>
              <a:gs pos="100000">
                <a:schemeClr val="dk1">
                  <a:shade val="94000"/>
                  <a:satMod val="135000"/>
                  <a:alpha val="47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Surah al-Asr </a:t>
            </a:r>
            <a:r>
              <a:rPr lang="it-IT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ayat </a:t>
            </a:r>
            <a:r>
              <a:rPr lang="it-IT" sz="2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1-3 </a:t>
            </a:r>
            <a:endParaRPr lang="en-US" sz="20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4" name="Cross 3"/>
          <p:cNvSpPr/>
          <p:nvPr/>
        </p:nvSpPr>
        <p:spPr>
          <a:xfrm>
            <a:off x="2133600" y="381000"/>
            <a:ext cx="5105400" cy="838200"/>
          </a:xfrm>
          <a:prstGeom prst="plus">
            <a:avLst>
              <a:gd name="adj" fmla="val 12573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ea typeface="Times New Roman"/>
              </a:rPr>
              <a:t>Keterangan Ayat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051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evron 5"/>
          <p:cNvSpPr/>
          <p:nvPr/>
        </p:nvSpPr>
        <p:spPr>
          <a:xfrm rot="19678457">
            <a:off x="3346584" y="2277903"/>
            <a:ext cx="837246" cy="548640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67726" y="2743200"/>
            <a:ext cx="2637474" cy="1143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Manfaatkan Masa</a:t>
            </a:r>
            <a:endParaRPr 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191000" y="952023"/>
            <a:ext cx="4235766" cy="160020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Untuk mencipta </a:t>
            </a:r>
            <a:r>
              <a:rPr lang="sv-SE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kecemerlangan hidup di </a:t>
            </a:r>
            <a:r>
              <a:rPr lang="sv-SE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dunia &amp; akhirat </a:t>
            </a:r>
            <a:endParaRPr lang="en-US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Chevron 6"/>
          <p:cNvSpPr/>
          <p:nvPr/>
        </p:nvSpPr>
        <p:spPr>
          <a:xfrm rot="2579882">
            <a:off x="3284697" y="3845302"/>
            <a:ext cx="837246" cy="548640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14800" y="4191000"/>
            <a:ext cx="4235766" cy="160020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Hendaklah </a:t>
            </a:r>
            <a:r>
              <a:rPr lang="sv-SE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diurus dengan sebaik baiknya</a:t>
            </a:r>
            <a:endParaRPr lang="en-US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167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57200" y="274319"/>
            <a:ext cx="8229600" cy="716281"/>
          </a:xfrm>
          <a:prstGeom prst="roundRect">
            <a:avLst>
              <a:gd name="adj" fmla="val 5000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Pesanan Rasulullah </a:t>
            </a:r>
            <a:r>
              <a:rPr lang="it-IT" sz="24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SAW </a:t>
            </a:r>
            <a:r>
              <a:rPr lang="it-IT" sz="2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bermasksud :</a:t>
            </a:r>
            <a:endParaRPr lang="en-US" sz="24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600200"/>
            <a:ext cx="7696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Rebutlah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lima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perkara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sebelum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datangnya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lima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perkara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; </a:t>
            </a:r>
            <a:r>
              <a:rPr lang="en-US" sz="4000" b="1" dirty="0" err="1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Masa</a:t>
            </a:r>
            <a:r>
              <a:rPr lang="en-US" sz="40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muda</a:t>
            </a:r>
            <a:r>
              <a:rPr lang="en-US" sz="40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sebelum</a:t>
            </a:r>
            <a:r>
              <a:rPr lang="en-US" sz="40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tua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4000" b="1" dirty="0" err="1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masa</a:t>
            </a:r>
            <a:r>
              <a:rPr lang="en-US" sz="4000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sihat</a:t>
            </a:r>
            <a:r>
              <a:rPr lang="en-US" sz="4000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sebelum</a:t>
            </a:r>
            <a:r>
              <a:rPr lang="en-US" sz="4000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sakit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4000" b="1" dirty="0" err="1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masa</a:t>
            </a:r>
            <a:r>
              <a:rPr lang="en-US" sz="4000" b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kaya </a:t>
            </a:r>
            <a:r>
              <a:rPr lang="en-US" sz="4000" b="1" dirty="0" err="1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sebelum</a:t>
            </a:r>
            <a:r>
              <a:rPr lang="en-US" sz="4000" b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miskin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4000" b="1" dirty="0" err="1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masa</a:t>
            </a:r>
            <a:r>
              <a:rPr lang="en-US" sz="4000" b="1" dirty="0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lapang</a:t>
            </a:r>
            <a:r>
              <a:rPr lang="en-US" sz="4000" b="1" dirty="0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sebelum</a:t>
            </a:r>
            <a:r>
              <a:rPr lang="en-US" sz="4000" b="1" dirty="0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sibuk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masa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hidup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sebelum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mati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3276600" y="6172200"/>
            <a:ext cx="3095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 </a:t>
            </a:r>
            <a:r>
              <a:rPr lang="en-US" b="1" i="1" dirty="0" smtClean="0"/>
              <a:t>--- </a:t>
            </a:r>
            <a:r>
              <a:rPr lang="en-US" b="1" i="1" dirty="0" err="1" smtClean="0"/>
              <a:t>Hadis</a:t>
            </a:r>
            <a:r>
              <a:rPr lang="en-US" b="1" i="1" dirty="0" smtClean="0"/>
              <a:t> </a:t>
            </a:r>
            <a:r>
              <a:rPr lang="en-US" b="1" i="1" dirty="0" err="1" smtClean="0"/>
              <a:t>riwayat</a:t>
            </a:r>
            <a:r>
              <a:rPr lang="en-US" b="1" i="1" dirty="0" smtClean="0"/>
              <a:t> at-</a:t>
            </a:r>
            <a:r>
              <a:rPr lang="en-US" b="1" i="1" dirty="0" err="1" smtClean="0"/>
              <a:t>Baihaqi</a:t>
            </a:r>
            <a:r>
              <a:rPr lang="en-US" b="1" i="1" dirty="0" smtClean="0"/>
              <a:t> ---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423685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evron 5"/>
          <p:cNvSpPr/>
          <p:nvPr/>
        </p:nvSpPr>
        <p:spPr>
          <a:xfrm>
            <a:off x="3506154" y="1535668"/>
            <a:ext cx="837246" cy="548640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7200" y="1066800"/>
            <a:ext cx="2971800" cy="14478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Atas tabiat</a:t>
            </a:r>
          </a:p>
          <a:p>
            <a:pPr algn="ctr"/>
            <a:r>
              <a:rPr lang="it-IT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p</a:t>
            </a:r>
            <a:r>
              <a:rPr lang="it-IT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embaziran masa</a:t>
            </a:r>
            <a:endParaRPr 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419600" y="876777"/>
            <a:ext cx="4464366" cy="1866423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Terlewat melaksanakan sesuatu tindakan adalah lebih baik daripada tidak melakukan apa-apa</a:t>
            </a:r>
            <a:endParaRPr lang="en-US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676400" y="3733800"/>
            <a:ext cx="6172200" cy="259080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2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Situasi </a:t>
            </a:r>
            <a:r>
              <a:rPr lang="sv-SE" sz="32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akan menjadi lebih parah lagi sekiranya tiada apa-apa tindakan yang diambil untuk mengatasi masalah tersebut</a:t>
            </a:r>
          </a:p>
        </p:txBody>
      </p:sp>
      <p:sp>
        <p:nvSpPr>
          <p:cNvPr id="10" name="Chevron 9"/>
          <p:cNvSpPr/>
          <p:nvPr/>
        </p:nvSpPr>
        <p:spPr>
          <a:xfrm rot="5400000">
            <a:off x="5951697" y="2888457"/>
            <a:ext cx="837246" cy="548640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85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</a:extLst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57200" y="274319"/>
            <a:ext cx="8229600" cy="716281"/>
          </a:xfrm>
          <a:prstGeom prst="roundRect">
            <a:avLst>
              <a:gd name="adj" fmla="val 5000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Sabda Rasulullah </a:t>
            </a:r>
            <a:r>
              <a:rPr lang="it-IT" sz="28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SAW </a:t>
            </a:r>
            <a:r>
              <a:rPr lang="it-IT" sz="28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:</a:t>
            </a:r>
            <a:endParaRPr lang="en-US" sz="28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3740765"/>
            <a:ext cx="82296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Maksudnya</a:t>
            </a:r>
            <a:r>
              <a:rPr lang="en-US" sz="3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: </a:t>
            </a:r>
            <a:r>
              <a:rPr lang="en-US" sz="3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</a:t>
            </a:r>
            <a:r>
              <a:rPr lang="en-US" sz="3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Sesungguhnya</a:t>
            </a:r>
            <a:r>
              <a:rPr lang="en-US" sz="3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Allah </a:t>
            </a:r>
            <a:r>
              <a:rPr lang="en-US" sz="3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SWT </a:t>
            </a:r>
            <a:r>
              <a:rPr lang="en-US" sz="3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menyukai</a:t>
            </a:r>
            <a:r>
              <a:rPr lang="en-US" sz="3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apabila</a:t>
            </a:r>
            <a:r>
              <a:rPr lang="en-US" sz="3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sesorang</a:t>
            </a:r>
            <a:r>
              <a:rPr lang="en-US" sz="3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kamu</a:t>
            </a:r>
            <a:r>
              <a:rPr lang="en-US" sz="3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bekerja</a:t>
            </a:r>
            <a:r>
              <a:rPr lang="en-US" sz="3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r>
              <a:rPr lang="en-US" sz="3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melakukan</a:t>
            </a:r>
            <a:r>
              <a:rPr lang="en-US" sz="3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pekerjaan</a:t>
            </a:r>
            <a:r>
              <a:rPr lang="en-US" sz="3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itu</a:t>
            </a:r>
            <a:r>
              <a:rPr lang="en-US" sz="3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dengan</a:t>
            </a:r>
            <a:r>
              <a:rPr lang="en-US" sz="3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tekun</a:t>
            </a:r>
            <a:r>
              <a:rPr lang="en-US" sz="3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”.</a:t>
            </a:r>
            <a:endParaRPr lang="en-US" sz="3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24200" y="6336268"/>
            <a:ext cx="3095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 </a:t>
            </a:r>
            <a:r>
              <a:rPr lang="en-US" b="1" i="1" dirty="0" smtClean="0"/>
              <a:t>--- </a:t>
            </a:r>
            <a:r>
              <a:rPr lang="en-US" b="1" i="1" dirty="0" err="1" smtClean="0"/>
              <a:t>Hadis</a:t>
            </a:r>
            <a:r>
              <a:rPr lang="en-US" b="1" i="1" dirty="0" smtClean="0"/>
              <a:t> </a:t>
            </a:r>
            <a:r>
              <a:rPr lang="en-US" b="1" i="1" dirty="0" err="1" smtClean="0"/>
              <a:t>riwayat</a:t>
            </a:r>
            <a:r>
              <a:rPr lang="en-US" b="1" i="1" dirty="0" smtClean="0"/>
              <a:t> at-</a:t>
            </a:r>
            <a:r>
              <a:rPr lang="en-US" b="1" i="1" dirty="0" err="1" smtClean="0"/>
              <a:t>Baihaqi</a:t>
            </a:r>
            <a:r>
              <a:rPr lang="en-US" b="1" i="1" dirty="0" smtClean="0"/>
              <a:t> ---</a:t>
            </a:r>
            <a:endParaRPr lang="en-US" b="1" i="1" dirty="0"/>
          </a:p>
        </p:txBody>
      </p:sp>
      <p:sp>
        <p:nvSpPr>
          <p:cNvPr id="2" name="Rectangle 1"/>
          <p:cNvSpPr/>
          <p:nvPr/>
        </p:nvSpPr>
        <p:spPr>
          <a:xfrm>
            <a:off x="856880" y="1333143"/>
            <a:ext cx="7430240" cy="246747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ar-SA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إنَّ اللهَ تَعَالَى يُحِبُّ إذَا عَمِلَ </a:t>
            </a:r>
            <a:endParaRPr lang="en-US" sz="6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ar-SA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أَحَدُكُمْ </a:t>
            </a:r>
            <a:r>
              <a:rPr lang="ar-SA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عَمَلًا أَنْ يُتْقِنَهُ</a:t>
            </a:r>
            <a:endParaRPr 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202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evron 5"/>
          <p:cNvSpPr/>
          <p:nvPr/>
        </p:nvSpPr>
        <p:spPr>
          <a:xfrm>
            <a:off x="3200400" y="1535668"/>
            <a:ext cx="685800" cy="548640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" y="1066800"/>
            <a:ext cx="2971800" cy="14478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Konteks </a:t>
            </a:r>
          </a:p>
          <a:p>
            <a:pPr algn="ctr"/>
            <a:r>
              <a:rPr lang="it-IT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Penggunaan </a:t>
            </a:r>
          </a:p>
          <a:p>
            <a:pPr algn="ctr"/>
            <a:r>
              <a:rPr lang="it-IT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Masa</a:t>
            </a:r>
            <a:endParaRPr 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962400" y="533401"/>
            <a:ext cx="5029200" cy="251460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Hendaklah </a:t>
            </a:r>
            <a:r>
              <a:rPr lang="sv-SE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bersungguh-sungguh melakukan sesuatu pekerjaan agar masa yang digunakan dapat dimanfaatkan sebaik-baiknya</a:t>
            </a:r>
            <a:endParaRPr lang="en-US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5800" y="3886200"/>
            <a:ext cx="5486400" cy="121920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2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0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Biarlah pekerjaan itu sedikit, tetapi pastikan jangan meleret</a:t>
            </a:r>
            <a:endParaRPr lang="sv-SE" sz="30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Chevron 9"/>
          <p:cNvSpPr/>
          <p:nvPr/>
        </p:nvSpPr>
        <p:spPr>
          <a:xfrm rot="5400000">
            <a:off x="4945379" y="3116583"/>
            <a:ext cx="685801" cy="548640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057400" y="5334000"/>
            <a:ext cx="5715000" cy="121920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2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0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Lakukan dengan bersungguh-sungguh dan elakkan bertangguh </a:t>
            </a:r>
            <a:endParaRPr lang="sv-SE" sz="30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Chevron 8"/>
          <p:cNvSpPr/>
          <p:nvPr/>
        </p:nvSpPr>
        <p:spPr>
          <a:xfrm rot="5400000">
            <a:off x="5877866" y="3860494"/>
            <a:ext cx="2173627" cy="548640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51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9992" y="4848761"/>
            <a:ext cx="8286808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SWT</a:t>
            </a:r>
            <a:endParaRPr lang="en-US" sz="40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8610" y="308720"/>
            <a:ext cx="7805790" cy="584775"/>
          </a:xfrm>
          <a:prstGeom prst="rect">
            <a:avLst/>
          </a:prstGeom>
          <a:solidFill>
            <a:srgbClr val="FF0000">
              <a:alpha val="66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32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SWT</a:t>
            </a:r>
            <a:endParaRPr lang="en-US" sz="3200" dirty="0">
              <a:ln w="1270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9992" y="1867528"/>
            <a:ext cx="8439208" cy="2215991"/>
          </a:xfrm>
          <a:prstGeom prst="rect">
            <a:avLst/>
          </a:prstGeom>
          <a:solidFill>
            <a:schemeClr val="tx1">
              <a:alpha val="58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لِلَّهِ</a:t>
            </a:r>
            <a:endParaRPr lang="en-US" sz="13800" b="1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evron 5"/>
          <p:cNvSpPr/>
          <p:nvPr/>
        </p:nvSpPr>
        <p:spPr>
          <a:xfrm>
            <a:off x="4267200" y="670560"/>
            <a:ext cx="914400" cy="548640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65759" y="533400"/>
            <a:ext cx="3825241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Hidup </a:t>
            </a:r>
          </a:p>
          <a:p>
            <a:pPr algn="ctr"/>
            <a:r>
              <a:rPr lang="it-IT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Bermasyarakat</a:t>
            </a:r>
            <a:endParaRPr 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257800" y="457200"/>
            <a:ext cx="3429000" cy="1066801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Hormatilah masa</a:t>
            </a:r>
          </a:p>
          <a:p>
            <a:pPr algn="ctr"/>
            <a:r>
              <a:rPr lang="sv-SE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sv-SE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orang lain</a:t>
            </a:r>
            <a:endParaRPr lang="en-US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66800" y="4876800"/>
            <a:ext cx="6934200" cy="160020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2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0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Jika kita sering sahaja memandang remeh dan tidak menepati masa nescaya kita tidak lagi dihormati dan </a:t>
            </a:r>
            <a:r>
              <a:rPr lang="sv-SE" sz="3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dipercayai</a:t>
            </a:r>
            <a:endParaRPr lang="sv-SE" sz="30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Chevron 8"/>
          <p:cNvSpPr/>
          <p:nvPr/>
        </p:nvSpPr>
        <p:spPr>
          <a:xfrm rot="5400000">
            <a:off x="4046219" y="3954781"/>
            <a:ext cx="990601" cy="548640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rot="5400000">
            <a:off x="1859280" y="1706880"/>
            <a:ext cx="914400" cy="548640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31012" y="2538714"/>
            <a:ext cx="5845988" cy="119508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Mengatur </a:t>
            </a:r>
            <a:r>
              <a:rPr lang="sv-SE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kita agar bermuamalat dengan manusia lain</a:t>
            </a:r>
            <a:endParaRPr lang="en-US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065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evron 5"/>
          <p:cNvSpPr/>
          <p:nvPr/>
        </p:nvSpPr>
        <p:spPr>
          <a:xfrm>
            <a:off x="3733800" y="746760"/>
            <a:ext cx="1066800" cy="548640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69353" y="533400"/>
            <a:ext cx="3188247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Pesanan</a:t>
            </a:r>
          </a:p>
          <a:p>
            <a:pPr algn="ctr"/>
            <a:r>
              <a:rPr lang="it-IT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Khatib</a:t>
            </a:r>
            <a:endParaRPr 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800600" y="457200"/>
            <a:ext cx="3429000" cy="1066801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Hargai </a:t>
            </a:r>
            <a:r>
              <a:rPr lang="sv-SE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 </a:t>
            </a:r>
            <a:endParaRPr lang="sv-SE" sz="28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sv-SE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jagalah </a:t>
            </a:r>
            <a:r>
              <a:rPr lang="sv-SE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masa</a:t>
            </a:r>
            <a:endParaRPr lang="en-US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48200" y="4419600"/>
            <a:ext cx="4191000" cy="205740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2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Manfaatkan </a:t>
            </a:r>
            <a:r>
              <a:rPr lang="sv-SE" sz="28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musim cuti sekolah yang ada dengan perkara-perkara yang berfaedah</a:t>
            </a:r>
          </a:p>
        </p:txBody>
      </p:sp>
      <p:sp>
        <p:nvSpPr>
          <p:cNvPr id="9" name="Chevron 8"/>
          <p:cNvSpPr/>
          <p:nvPr/>
        </p:nvSpPr>
        <p:spPr>
          <a:xfrm rot="3311732">
            <a:off x="5564212" y="3449684"/>
            <a:ext cx="1397106" cy="548640"/>
          </a:xfrm>
          <a:prstGeom prst="chevr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rot="5400000">
            <a:off x="2773680" y="1685660"/>
            <a:ext cx="914400" cy="548640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563406" y="2438400"/>
            <a:ext cx="3407588" cy="81408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Kepada Anak-anak</a:t>
            </a:r>
            <a:endParaRPr lang="en-US" sz="28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8601" y="4419600"/>
            <a:ext cx="3886200" cy="205740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2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Jangan terlalu leka dengan gajet sehingga terabai waktu solat dan kewajipan yang lain</a:t>
            </a:r>
          </a:p>
        </p:txBody>
      </p:sp>
      <p:sp>
        <p:nvSpPr>
          <p:cNvPr id="14" name="Chevron 13"/>
          <p:cNvSpPr/>
          <p:nvPr/>
        </p:nvSpPr>
        <p:spPr>
          <a:xfrm rot="7299414">
            <a:off x="1701856" y="3445367"/>
            <a:ext cx="1306243" cy="548640"/>
          </a:xfrm>
          <a:prstGeom prst="chevr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</a:extLst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57200" y="274319"/>
            <a:ext cx="8229600" cy="716281"/>
          </a:xfrm>
          <a:prstGeom prst="roundRect">
            <a:avLst>
              <a:gd name="adj" fmla="val 5000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Sabda Rasulullah </a:t>
            </a:r>
            <a:r>
              <a:rPr lang="it-IT" sz="28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SAW </a:t>
            </a:r>
            <a:r>
              <a:rPr lang="it-IT" sz="28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:</a:t>
            </a:r>
            <a:endParaRPr lang="en-US" sz="28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3944541"/>
            <a:ext cx="80772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Maksudnya</a:t>
            </a:r>
            <a:r>
              <a:rPr lang="en-US" sz="3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: </a:t>
            </a:r>
            <a:r>
              <a:rPr lang="en-US" sz="3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</a:t>
            </a:r>
            <a:r>
              <a:rPr lang="en-US" sz="3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Dua</a:t>
            </a:r>
            <a:r>
              <a:rPr lang="en-US" sz="3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nikmat</a:t>
            </a:r>
            <a:r>
              <a:rPr lang="en-US" sz="3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</a:t>
            </a:r>
            <a:r>
              <a:rPr lang="en-US" sz="3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ramai</a:t>
            </a:r>
            <a:r>
              <a:rPr lang="en-US" sz="3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manusia</a:t>
            </a:r>
            <a:r>
              <a:rPr lang="en-US" sz="3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tertipu</a:t>
            </a:r>
            <a:r>
              <a:rPr lang="en-US" sz="3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lagi</a:t>
            </a:r>
            <a:r>
              <a:rPr lang="en-US" sz="3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merugikan</a:t>
            </a:r>
            <a:r>
              <a:rPr lang="en-US" sz="3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3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iaitu</a:t>
            </a:r>
            <a:r>
              <a:rPr lang="en-US" sz="3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nikmat</a:t>
            </a:r>
            <a:r>
              <a:rPr lang="en-US" sz="3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sihat</a:t>
            </a:r>
            <a:r>
              <a:rPr lang="en-US" sz="3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r>
              <a:rPr lang="en-US" sz="3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masa</a:t>
            </a:r>
            <a:r>
              <a:rPr lang="en-US" sz="3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8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lapang</a:t>
            </a:r>
            <a:r>
              <a:rPr lang="en-US" sz="3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”.</a:t>
            </a:r>
            <a:endParaRPr lang="en-US" sz="3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24200" y="6336268"/>
            <a:ext cx="3074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 </a:t>
            </a:r>
            <a:r>
              <a:rPr lang="en-US" b="1" i="1" dirty="0" smtClean="0"/>
              <a:t>--- </a:t>
            </a:r>
            <a:r>
              <a:rPr lang="en-US" b="1" i="1" dirty="0" err="1" smtClean="0"/>
              <a:t>Hadis</a:t>
            </a:r>
            <a:r>
              <a:rPr lang="en-US" b="1" i="1" dirty="0" smtClean="0"/>
              <a:t> </a:t>
            </a:r>
            <a:r>
              <a:rPr lang="en-US" b="1" i="1" dirty="0" err="1" smtClean="0"/>
              <a:t>riwayat</a:t>
            </a:r>
            <a:r>
              <a:rPr lang="en-US" b="1" i="1" dirty="0" smtClean="0"/>
              <a:t> at-</a:t>
            </a:r>
            <a:r>
              <a:rPr lang="en-US" b="1" i="1" dirty="0" err="1" smtClean="0"/>
              <a:t>Bukhori</a:t>
            </a:r>
            <a:r>
              <a:rPr lang="en-US" b="1" i="1" dirty="0" smtClean="0"/>
              <a:t>---</a:t>
            </a:r>
            <a:endParaRPr lang="en-US" b="1" i="1" dirty="0"/>
          </a:p>
        </p:txBody>
      </p:sp>
      <p:sp>
        <p:nvSpPr>
          <p:cNvPr id="2" name="Rectangle 1"/>
          <p:cNvSpPr/>
          <p:nvPr/>
        </p:nvSpPr>
        <p:spPr>
          <a:xfrm>
            <a:off x="859284" y="1266330"/>
            <a:ext cx="7425431" cy="246747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ar-SA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نِعْمَتَانِ مَغْبُونٌ فِيهِمَا كَثِيرٌ </a:t>
            </a:r>
            <a:endParaRPr lang="en-US" sz="6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ar-SA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مِنَ النَّاسِ</a:t>
            </a:r>
            <a:r>
              <a:rPr lang="ar-SA" sz="6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ar-SA" sz="66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الصِّحَّةُ </a:t>
            </a:r>
            <a:r>
              <a:rPr lang="ar-SA" sz="6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والفَرَاغُ</a:t>
            </a:r>
            <a:endParaRPr lang="en-US" sz="66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96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996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970" y="228600"/>
            <a:ext cx="8869680" cy="6414981"/>
          </a:xfrm>
          <a:prstGeom prst="rect">
            <a:avLst/>
          </a:prstGeom>
          <a:solidFill>
            <a:schemeClr val="bg1">
              <a:lumMod val="85000"/>
              <a:alpha val="73000"/>
            </a:schemeClr>
          </a:solidFill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بَارَكَ اللهُ لِي وَلَكُمْ فِي الْقُرْآنِ الْعَظِيْمِ.</a:t>
            </a:r>
            <a:endParaRPr lang="ms-MY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وَنَفَعَنِي وَاِيِّاكُمْ بِمَا فِيْهِ مِنَ الآيَاتِ وَالذِّكْرِ الْحَكِيْمِ.</a:t>
            </a:r>
            <a:endParaRPr lang="ms-MY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وَتَقَبَّلَ الله مِنِّي وَمِنْكُمْ تِلاوَتَهُ اِنَّهُ هُوَ السَّمِيْعُ الْعَلِيْمُ.</a:t>
            </a:r>
            <a:endParaRPr lang="ms-MY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أقُوْلُ قَوْلِي هَذا وَأَسْتَغْفِرُ اللهَ الْعَظِيْمَ لِيْ </a:t>
            </a:r>
            <a:r>
              <a:rPr lang="ar-S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وَلَكُمْ</a:t>
            </a:r>
            <a:endParaRPr lang="en-US" sz="400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raditional Arabic" panose="02020603050405020304" pitchFamily="18" charset="-78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وَلِسَائِرِ الْمُسْلِمِيْنَ </a:t>
            </a:r>
            <a:r>
              <a:rPr lang="ar-S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وَالْمُسْلِمَاتِ </a:t>
            </a: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وَالْمُؤْمِنِيْنَ </a:t>
            </a:r>
            <a:r>
              <a:rPr lang="ar-S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وَالْمُؤْمِنَاتِ</a:t>
            </a:r>
            <a:endParaRPr lang="en-US" sz="400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raditional Arabic" panose="02020603050405020304" pitchFamily="18" charset="-78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فَاسْتَغْفِرُوْهُ إنَّهُ هُوَ الْغَفُوْرُ الرَّحِيْمُ.</a:t>
            </a:r>
            <a:endParaRPr lang="ms-MY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3407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0480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Doa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Antara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Dua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Khutbah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196400"/>
            <a:ext cx="9144000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5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آمِينَ ، يَا مُوَفِّقَ الطَّائِعِينَ</a:t>
            </a:r>
          </a:p>
          <a:p>
            <a:pPr algn="ctr" rtl="1"/>
            <a:r>
              <a:rPr lang="ar-SA" sz="5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وَفِّقنَا لِطَاعَتِكَ أَجمَعِينَ</a:t>
            </a:r>
            <a:endParaRPr lang="ar-SA" sz="58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SA" sz="5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وَتُب عَلَينَا وَعَلَى المُسلِمِينَ</a:t>
            </a:r>
          </a:p>
          <a:p>
            <a:pPr algn="ctr" rtl="1"/>
            <a:r>
              <a:rPr lang="ar-SA" sz="5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وَاغفِر ذَنبَ مَن يَقُولُ: «</a:t>
            </a:r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أَستَغفِرُ اللهَ» </a:t>
            </a:r>
            <a:r>
              <a:rPr lang="ar-SA" sz="5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العَظِيمَ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0" y="4800600"/>
            <a:ext cx="5715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115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وَنَستَغفِرُ </a:t>
            </a:r>
            <a:r>
              <a:rPr lang="ar-SA" sz="115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اللهَ</a:t>
            </a:r>
            <a:endParaRPr lang="ar-SA" sz="115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5993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51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3382962"/>
            <a:ext cx="91440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2746" t="15909" r="12480"/>
          <a:stretch>
            <a:fillRect/>
          </a:stretch>
        </p:blipFill>
        <p:spPr bwMode="auto">
          <a:xfrm>
            <a:off x="914400" y="914400"/>
            <a:ext cx="7696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tx1">
                <a:lumMod val="95000"/>
                <a:lumOff val="5000"/>
                <a:alpha val="40000"/>
              </a:schemeClr>
            </a:glow>
            <a:innerShdw blurRad="114300">
              <a:prstClr val="black"/>
            </a:innerShdw>
            <a:reflection blurRad="6350" stA="50000" endA="300" endPos="38500" dist="50800" dir="5400000" sy="-100000" algn="bl" rotWithShape="0"/>
          </a:effectLst>
          <a:scene3d>
            <a:camera prst="perspectiveFron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01025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15471"/>
            <a:ext cx="8839200" cy="646331"/>
          </a:xfrm>
          <a:prstGeom prst="rect">
            <a:avLst/>
          </a:prstGeom>
          <a:blipFill dpi="0" rotWithShape="1">
            <a:blip r:embed="rId3">
              <a:alphaModFix amt="91000"/>
            </a:blip>
            <a:srcRect/>
            <a:stretch>
              <a:fillRect/>
            </a:stretch>
          </a:blip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Pujian</a:t>
            </a:r>
            <a:r>
              <a:rPr lang="en-US" sz="36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36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S.W.T.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904259"/>
            <a:ext cx="9144000" cy="2215991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لِلَّهِ</a:t>
            </a:r>
            <a:endParaRPr lang="en-US" sz="13800" b="1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4315361"/>
            <a:ext cx="8572528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US" sz="40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 S.W.T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r>
              <a:rPr lang="ar-SA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794808"/>
            <a:ext cx="9144000" cy="1938992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وَأَشْهَدُ أَن لآ إِلَهَ إِلاَّ اللهُ وَحْدَهُ لاَ شَرِيْكَ لَهُ، </a:t>
            </a:r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وَأَشْهَدُ أَنَّ سَيِّدَنَا مُحَمَّدًا عَبْدُهُ وَرَسُوْلُهُ</a:t>
            </a:r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</a:t>
            </a:r>
            <a:endParaRPr lang="ms-MY" sz="6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3418" y="228600"/>
            <a:ext cx="7500990" cy="64633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925431"/>
            <a:ext cx="9144000" cy="2246769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Yang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Esa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-Nya,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juga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 (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Muhammad (S.A.W)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-Nya.</a:t>
            </a:r>
            <a:endParaRPr lang="en-US" sz="2800" b="1" dirty="0">
              <a:ln w="635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640" y="1902423"/>
            <a:ext cx="8572560" cy="1754326"/>
          </a:xfrm>
          <a:prstGeom prst="rect">
            <a:avLst/>
          </a:prstGeom>
          <a:solidFill>
            <a:schemeClr val="accent6">
              <a:lumMod val="60000"/>
              <a:lumOff val="40000"/>
              <a:alpha val="32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اللَّهُمَّ صَلِّ وَسَلِّمْ وَبَارِكْ عَلَى سَيِّدِنَا مُحَمَّدٍ، وَعَلَى آلِهِ وَأَصْحَابِهِ أَجْمَعِيْنَ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4280118"/>
            <a:ext cx="8286808" cy="224676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ucurilah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kesejahteraan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keberkatan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 (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Muhammad (S.A.W)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sekalian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para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42528"/>
            <a:ext cx="8215370" cy="95410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1173540"/>
            <a:ext cx="8229600" cy="1754326"/>
          </a:xfrm>
          <a:prstGeom prst="rect">
            <a:avLst/>
          </a:prstGeom>
          <a:solidFill>
            <a:schemeClr val="accent2">
              <a:lumMod val="50000"/>
              <a:alpha val="55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أَشْهَدُ أَنْ لاَ إِلَهَ إِلا ّاللهُ وَحْدَهُ لاَ شَرِيْكَ لَهُ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</a:t>
            </a:r>
            <a:endParaRPr lang="en-US" sz="54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وَأَشْهَدُ أَنَّ مُحَمَّدًا عَبْدُهُ وَرَسُوْلُهُ.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3200400"/>
            <a:ext cx="8305800" cy="3170099"/>
          </a:xfrm>
          <a:prstGeom prst="rect">
            <a:avLst/>
          </a:prstGeom>
          <a:solidFill>
            <a:schemeClr val="bg1">
              <a:alpha val="40000"/>
            </a:schemeClr>
          </a:solidFill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en-US" sz="30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3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30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3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3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3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3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3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 yang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3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3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bagi-Nya</a:t>
            </a:r>
            <a:endParaRPr lang="en-US" sz="3000" b="1" dirty="0" smtClean="0">
              <a:ln w="1905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 smtClean="0">
              <a:ln w="1905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</a:t>
            </a:r>
            <a:r>
              <a:rPr lang="en-US" sz="3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an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3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3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US" sz="3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3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SAW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hamba-Nya</a:t>
            </a:r>
            <a:r>
              <a:rPr lang="en-US" sz="3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rasul-Nya</a:t>
            </a:r>
            <a:endParaRPr lang="en-US" sz="30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146463"/>
            <a:ext cx="7805790" cy="584775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Syahadah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4810" y="293385"/>
            <a:ext cx="7500990" cy="64633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Seruan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Takwa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053188"/>
            <a:ext cx="9144000" cy="1200329"/>
          </a:xfrm>
          <a:prstGeom prst="rect">
            <a:avLst/>
          </a:prstGeom>
          <a:solidFill>
            <a:schemeClr val="tx1">
              <a:alpha val="15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7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اتَّقُوا اللَّهَ فَقَدْ فَازَ الْمُتَّقُوْنَ</a:t>
            </a:r>
            <a:endParaRPr lang="ms-MY" sz="72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905" y="3886200"/>
            <a:ext cx="8686800" cy="23083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Bertakwalah</a:t>
            </a:r>
            <a: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3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sebenar-benarnya</a:t>
            </a:r>
            <a: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3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berjayalah</a:t>
            </a:r>
            <a: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orang-orang yang </a:t>
            </a:r>
            <a:r>
              <a:rPr lang="en-US" sz="3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3600" b="1" dirty="0">
              <a:ln w="952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-16000" t="11000" r="-16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362200" y="426719"/>
            <a:ext cx="4800600" cy="716281"/>
          </a:xfrm>
          <a:prstGeom prst="roundRect">
            <a:avLst>
              <a:gd name="adj" fmla="val 5000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PESANAN KHATIB</a:t>
            </a:r>
            <a:endParaRPr lang="en-US" sz="28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1676400"/>
            <a:ext cx="7391400" cy="4154984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Khatib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ingin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mengambil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kesempatan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untuk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mengajak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sidang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umaat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umat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slam 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agar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lebih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cakna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kepada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golongan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fakir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miskin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dengan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menyalurkan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zakat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kepada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20431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Majlis</a:t>
            </a:r>
            <a:r>
              <a:rPr lang="en-US" sz="2800" b="1" dirty="0">
                <a:ln w="1905"/>
                <a:solidFill>
                  <a:srgbClr val="20431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Agama Islam </a:t>
            </a:r>
            <a:r>
              <a:rPr lang="en-US" sz="2800" b="1" dirty="0" err="1">
                <a:ln w="1905"/>
                <a:solidFill>
                  <a:srgbClr val="20431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r>
              <a:rPr lang="en-US" sz="2800" b="1" dirty="0">
                <a:ln w="1905"/>
                <a:solidFill>
                  <a:srgbClr val="20431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20431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Adat</a:t>
            </a:r>
            <a:r>
              <a:rPr lang="en-US" sz="2800" b="1" dirty="0">
                <a:ln w="1905"/>
                <a:solidFill>
                  <a:srgbClr val="20431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20431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Melayu</a:t>
            </a:r>
            <a:r>
              <a:rPr lang="en-US" sz="2800" b="1" dirty="0">
                <a:ln w="1905"/>
                <a:solidFill>
                  <a:srgbClr val="20431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(MAIDAM)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endParaRPr lang="en-US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/>
            <a:endParaRPr lang="en-US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Maklumat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berkenaan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agihan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kutipan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zakat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dipaparkan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menerusi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portal</a:t>
            </a:r>
          </a:p>
          <a:p>
            <a:pPr algn="ctr"/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ezakat.maidam.gov.my.</a:t>
            </a:r>
          </a:p>
        </p:txBody>
      </p:sp>
    </p:spTree>
    <p:extLst>
      <p:ext uri="{BB962C8B-B14F-4D97-AF65-F5344CB8AC3E}">
        <p14:creationId xmlns:p14="http://schemas.microsoft.com/office/powerpoint/2010/main" val="49249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35788"/>
            <a:ext cx="8830566" cy="321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658242" y="4005617"/>
            <a:ext cx="338426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(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Surah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Al-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Ahzab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: 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Ayat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56)</a:t>
            </a:r>
          </a:p>
        </p:txBody>
      </p:sp>
      <p:sp>
        <p:nvSpPr>
          <p:cNvPr id="7" name="Rectangle 6"/>
          <p:cNvSpPr/>
          <p:nvPr/>
        </p:nvSpPr>
        <p:spPr>
          <a:xfrm>
            <a:off x="179512" y="4572000"/>
            <a:ext cx="892965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“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Dan 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Para </a:t>
            </a:r>
            <a:r>
              <a:rPr lang="en-US" sz="2200" b="1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MalaikatNya</a:t>
            </a:r>
            <a:r>
              <a:rPr lang="en-US" sz="22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Sentiasa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2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(Muhammad</a:t>
            </a:r>
            <a:r>
              <a:rPr lang="en-US" sz="22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).</a:t>
            </a:r>
          </a:p>
          <a:p>
            <a:pPr algn="ctr">
              <a:defRPr/>
            </a:pPr>
            <a:r>
              <a:rPr lang="en-US" sz="2200" b="1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Wahai</a:t>
            </a:r>
            <a:r>
              <a:rPr lang="en-US" sz="22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Beriman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!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Berselawatlah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2200" b="1" dirty="0" smtClean="0">
              <a:ln>
                <a:solidFill>
                  <a:prstClr val="black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200" b="1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2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Ucapkanlah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Salam Sejahtera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Penghormatan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Sepenuhnya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”. 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2891476" y="283332"/>
            <a:ext cx="5525616" cy="1178767"/>
          </a:xfrm>
          <a:prstGeom prst="round2DiagRect">
            <a:avLst>
              <a:gd name="adj1" fmla="val 14211"/>
              <a:gd name="adj2" fmla="val 0"/>
            </a:avLst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Memperbanyakkan</a:t>
            </a:r>
            <a:r>
              <a:rPr lang="en-US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ucapan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salam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SAW </a:t>
            </a:r>
          </a:p>
        </p:txBody>
      </p:sp>
      <p:sp>
        <p:nvSpPr>
          <p:cNvPr id="9" name="Notched Right Arrow 8"/>
          <p:cNvSpPr/>
          <p:nvPr/>
        </p:nvSpPr>
        <p:spPr>
          <a:xfrm>
            <a:off x="611560" y="116632"/>
            <a:ext cx="2249238" cy="1512168"/>
          </a:xfrm>
          <a:prstGeom prst="notchedRightArrow">
            <a:avLst>
              <a:gd name="adj1" fmla="val 41162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Seruan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62487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304798" y="1114412"/>
            <a:ext cx="8610601" cy="5286388"/>
          </a:xfrm>
          <a:prstGeom prst="rect">
            <a:avLst/>
          </a:prstGeom>
          <a:solidFill>
            <a:schemeClr val="tx1">
              <a:alpha val="5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438400" y="304800"/>
            <a:ext cx="4572000" cy="575672"/>
          </a:xfrm>
          <a:prstGeom prst="rect">
            <a:avLst/>
          </a:prstGeom>
          <a:noFill/>
          <a:ln w="53975" cmpd="thickThin">
            <a:noFill/>
          </a:ln>
          <a:effectLst>
            <a:innerShdw blurRad="63500" dist="50800" dir="162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Selawat</a:t>
            </a:r>
            <a:endParaRPr lang="ms-MY" sz="48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58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5536" y="1196752"/>
            <a:ext cx="8532440" cy="25853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اغْفِرْ 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لِ</a:t>
            </a:r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لْمُؤْمِنِيْنَ وَالْمُؤْمِنَاتِ، وَالمُسْلِمِيْنَ وَالْمُسْلِمَاتِ الأَحْيَاءِ مِنْهُمْ وَالأَمْوَات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،</a:t>
            </a:r>
            <a:r>
              <a:rPr lang="ar-EG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r-SA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إِنَّكَ سَمِيْعٌ قَرِيْبٌ مُجِيْبُ الدَّعَوَات. </a:t>
            </a:r>
            <a:endParaRPr lang="en-US" sz="54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16632"/>
            <a:ext cx="320384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60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5811" y="4365104"/>
            <a:ext cx="8532440" cy="17543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ادْفَعْ عَنَّا الْبَلاءَ وَالْوَبَاءَ 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وَالْفَحْشَاءَ</a:t>
            </a:r>
            <a:endParaRPr lang="en-US" sz="540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مَا لا يَصْرِفُهُ غَيْرُكَ</a:t>
            </a:r>
            <a:endParaRPr lang="en-US" sz="54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5911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6632"/>
            <a:ext cx="320384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60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143000"/>
            <a:ext cx="8532440" cy="51706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6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إِنَّا نَعُوذُ بِكَ مِنَ البَرَصِ وَالْجُنُونِ وَالْجُذَامِ وَمِن سَيِّئِ الأَسْقَامِ. </a:t>
            </a:r>
            <a:endParaRPr lang="en-US" sz="660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endParaRPr lang="en-US" sz="6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EG" sz="66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</a:t>
            </a:r>
            <a:r>
              <a:rPr lang="ar-EG" sz="6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اشْفِ مَرْضَانَا وَارْحَمْ مَّوْتَانَا، وَالْطُفْ بِنَا فِيمَا نَزَلَ بِنَا</a:t>
            </a:r>
            <a:endParaRPr lang="en-US" sz="6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805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 r="26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0250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r="49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446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990600"/>
            <a:ext cx="8153400" cy="5509200"/>
          </a:xfrm>
          <a:prstGeom prst="rect">
            <a:avLst/>
          </a:prstGeom>
          <a:gradFill>
            <a:gsLst>
              <a:gs pos="41000">
                <a:srgbClr val="D6C6ED">
                  <a:alpha val="63000"/>
                </a:srgbClr>
              </a:gs>
              <a:gs pos="0">
                <a:schemeClr val="accent4">
                  <a:lumMod val="20000"/>
                  <a:lumOff val="80000"/>
                  <a:alpha val="76000"/>
                </a:schemeClr>
              </a:gs>
              <a:gs pos="47000">
                <a:schemeClr val="accent4">
                  <a:tint val="37000"/>
                  <a:satMod val="300000"/>
                  <a:alpha val="70000"/>
                </a:schemeClr>
              </a:gs>
              <a:gs pos="73000">
                <a:schemeClr val="accent4">
                  <a:lumMod val="20000"/>
                  <a:lumOff val="80000"/>
                  <a:alpha val="85000"/>
                </a:schemeClr>
              </a:gs>
            </a:gsLst>
            <a:lin ang="16200000" scaled="0"/>
          </a:gradFill>
          <a:effectLst>
            <a:outerShdw dir="5400000" rotWithShape="0">
              <a:srgbClr val="000000">
                <a:alpha val="47000"/>
              </a:srgbClr>
            </a:outerShdw>
          </a:effectLst>
          <a:scene3d>
            <a:camera prst="orthographicFront"/>
            <a:lightRig rig="threePt" dir="t"/>
          </a:scene3d>
          <a:sp3d>
            <a:bevelT w="12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ms-MY" sz="3200" b="1" dirty="0">
                <a:solidFill>
                  <a:schemeClr val="bg2">
                    <a:lumMod val="25000"/>
                  </a:schemeClr>
                </a:solidFill>
              </a:rPr>
              <a:t>Ya Allah, wahai Zat Yang Maha </a:t>
            </a:r>
            <a:r>
              <a:rPr lang="ms-MY" sz="3200" b="1" dirty="0" smtClean="0">
                <a:solidFill>
                  <a:schemeClr val="bg2">
                    <a:lumMod val="25000"/>
                  </a:schemeClr>
                </a:solidFill>
              </a:rPr>
              <a:t>Pengasih . . .</a:t>
            </a:r>
            <a:endParaRPr lang="ms-MY" sz="3200" b="1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ms-MY" sz="32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ms-MY" sz="3200" b="1" dirty="0">
                <a:solidFill>
                  <a:schemeClr val="accent5">
                    <a:lumMod val="50000"/>
                  </a:schemeClr>
                </a:solidFill>
              </a:rPr>
              <a:t>Hindarilah kami daripada segala malapetaka, bala bencana dan wabak penyakit, daripada kekejian dan kemungkaran, daripada pelbagai persengketaan, kekejaman dan huru hara, daripada kesulitan dan kesengsaraan, yang nampak mahupun yang </a:t>
            </a:r>
            <a:r>
              <a:rPr lang="ms-MY" sz="3200" b="1" dirty="0" smtClean="0">
                <a:solidFill>
                  <a:schemeClr val="accent5">
                    <a:lumMod val="50000"/>
                  </a:schemeClr>
                </a:solidFill>
              </a:rPr>
              <a:t>tersembunyi . . .</a:t>
            </a:r>
          </a:p>
          <a:p>
            <a:pPr algn="just"/>
            <a:endParaRPr lang="ms-MY" sz="32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ms-MY" sz="3200" b="1" dirty="0">
                <a:solidFill>
                  <a:schemeClr val="bg2">
                    <a:lumMod val="25000"/>
                  </a:schemeClr>
                </a:solidFill>
              </a:rPr>
              <a:t>Sesungguhnya Engkau Maha </a:t>
            </a:r>
            <a:r>
              <a:rPr lang="ms-MY" sz="3200" b="1" dirty="0" smtClean="0">
                <a:solidFill>
                  <a:schemeClr val="bg2">
                    <a:lumMod val="25000"/>
                  </a:schemeClr>
                </a:solidFill>
              </a:rPr>
              <a:t>Berkuasa</a:t>
            </a:r>
          </a:p>
          <a:p>
            <a:pPr algn="ctr"/>
            <a:r>
              <a:rPr lang="ms-MY" sz="32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ms-MY" sz="3200" b="1" dirty="0">
                <a:solidFill>
                  <a:schemeClr val="bg2">
                    <a:lumMod val="25000"/>
                  </a:schemeClr>
                </a:solidFill>
              </a:rPr>
              <a:t>atas segala </a:t>
            </a:r>
            <a:r>
              <a:rPr lang="ms-MY" sz="3200" b="1" dirty="0" smtClean="0">
                <a:solidFill>
                  <a:schemeClr val="bg2">
                    <a:lumMod val="25000"/>
                  </a:schemeClr>
                </a:solidFill>
              </a:rPr>
              <a:t>sesuatu </a:t>
            </a:r>
            <a:endParaRPr lang="ms-MY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1430"/>
            <a:ext cx="2057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DOA …</a:t>
            </a:r>
            <a:endParaRPr lang="en-US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606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0"/>
          <p:cNvSpPr txBox="1">
            <a:spLocks noChangeArrowheads="1"/>
          </p:cNvSpPr>
          <p:nvPr/>
        </p:nvSpPr>
        <p:spPr bwMode="auto">
          <a:xfrm>
            <a:off x="228600" y="990600"/>
            <a:ext cx="8735886" cy="520142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رَبَّنَ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 </a:t>
            </a:r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آتِنَا فِي الدُّنْيَا حَسَنَةً وَفِي الآخِرَةِ حَسَنَةً </a:t>
            </a:r>
            <a:endParaRPr lang="en-US" sz="540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>
              <a:defRPr/>
            </a:pP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وَقِنَا عَذَابَ النَّارِ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</a:t>
            </a:r>
            <a:endParaRPr lang="en-US" sz="540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>
              <a:defRPr/>
            </a:pP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Kurniakanlah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Kami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Dunia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Dan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Akhirat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Hindarilah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Kami Dari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Seksaan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Neraka</a:t>
            </a:r>
            <a:endParaRPr lang="en-US" sz="2800" b="1" dirty="0" smtClean="0">
              <a:ln w="12700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endParaRPr lang="en-US" sz="28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>
              <a:defRPr/>
            </a:pPr>
            <a:endParaRPr lang="en-US" sz="2800" b="1" dirty="0" smtClean="0">
              <a:solidFill>
                <a:schemeClr val="bg1">
                  <a:lumMod val="50000"/>
                </a:scheme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>
              <a:defRPr/>
            </a:pPr>
            <a:r>
              <a:rPr lang="ar-EG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raditional Arabic" pitchFamily="2" charset="-78"/>
              </a:rPr>
              <a:t> </a:t>
            </a:r>
            <a:r>
              <a:rPr lang="ar-EG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raditional Arabic" pitchFamily="2" charset="-78"/>
              </a:rPr>
              <a:t>وَصَلَّى اللهُ عَلىَ سَيِّدِنَا مُحَمَّدٍ وَعَلىَ آلِهِ وَصَحْبِهِ وَسَلَّمْ</a:t>
            </a:r>
            <a:r>
              <a:rPr lang="ar-EG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raditional Arabic" pitchFamily="2" charset="-78"/>
              </a:rPr>
              <a:t>.</a:t>
            </a:r>
            <a:endParaRPr lang="en-US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raditional Arabic" pitchFamily="2" charset="-78"/>
            </a:endParaRPr>
          </a:p>
          <a:p>
            <a:pPr algn="ctr">
              <a:defRPr/>
            </a:pPr>
            <a:r>
              <a:rPr lang="ar-EG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raditional Arabic" pitchFamily="2" charset="-78"/>
              </a:rPr>
              <a:t> وَالْحَمْدُ للهِ رَبِّ </a:t>
            </a:r>
            <a:r>
              <a:rPr lang="ar-EG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raditional Arabic" pitchFamily="2" charset="-78"/>
              </a:rPr>
              <a:t>الْعَالَمِيْنَ</a:t>
            </a:r>
            <a:endParaRPr lang="en-US" sz="3600" b="1" dirty="0">
              <a:solidFill>
                <a:schemeClr val="bg1">
                  <a:lumMod val="50000"/>
                </a:scheme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52400"/>
            <a:ext cx="4267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DOA PENUTUP…</a:t>
            </a:r>
            <a:endParaRPr lang="en-US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364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1066800"/>
            <a:ext cx="8458200" cy="1754326"/>
          </a:xfrm>
          <a:prstGeom prst="rect">
            <a:avLst/>
          </a:prstGeom>
          <a:solidFill>
            <a:srgbClr val="002060">
              <a:alpha val="48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اَللَّهُمَّ صَلِّ وَسَلِّمْ عَلٰى سَيِّدِنَا مُحَمّدٍ وَعَلَى آلِهِ وَأَصْحَابِهِ وَمَنْ تَبِعَهُمْ بِإِحْسَانٍ إِلَى يَوْمِ الدّيْن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3430012"/>
            <a:ext cx="8458200" cy="2862322"/>
          </a:xfrm>
          <a:prstGeom prst="rect">
            <a:avLst/>
          </a:prstGeom>
          <a:solidFill>
            <a:schemeClr val="bg1">
              <a:alpha val="49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30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kesejahteraan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SAW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para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orang-orang yang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mengikut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mereka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baik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hingga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hari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Kiamat</a:t>
            </a:r>
            <a:endParaRPr lang="en-US" sz="300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370" y="150358"/>
            <a:ext cx="8701030" cy="553998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SAW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457200"/>
            <a:ext cx="8382000" cy="597666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1">
                  <a:tint val="37000"/>
                  <a:satMod val="300000"/>
                  <a:alpha val="23000"/>
                </a:schemeClr>
              </a:gs>
              <a:gs pos="0">
                <a:schemeClr val="accent1">
                  <a:tint val="15000"/>
                  <a:satMod val="350000"/>
                  <a:alpha val="32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endParaRPr lang="ar-SA" sz="4000" b="1" dirty="0">
              <a:ln/>
              <a:solidFill>
                <a:schemeClr val="accent3"/>
              </a:solidFill>
              <a:latin typeface="Monotype Corsiva" pitchFamily="66" charset="0"/>
              <a:cs typeface="Arial" pitchFamily="34" charset="0"/>
            </a:endParaRPr>
          </a:p>
          <a:p>
            <a:pPr algn="ctr">
              <a:defRPr/>
            </a:pPr>
            <a:r>
              <a:rPr lang="ar-SA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  <a:cs typeface="Arial" pitchFamily="34" charset="0"/>
              </a:rPr>
              <a:t>عِبَادَ اللهِ!</a:t>
            </a:r>
          </a:p>
          <a:p>
            <a:pPr algn="ctr">
              <a:defRPr/>
            </a:pPr>
            <a:endParaRPr lang="en-MY" sz="1600" b="1" dirty="0">
              <a:ln/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r>
              <a:rPr lang="ar-SA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اُذْكُرُوْا اللهَ الْعَظِيْمَ يَذْكُرْكُمْ، </a:t>
            </a:r>
            <a:endParaRPr lang="en-US" sz="54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endParaRPr lang="en-US" sz="14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r>
              <a:rPr lang="ar-SA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وَاشْكُرُوْهُ </a:t>
            </a:r>
            <a:r>
              <a:rPr lang="ar-SA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عَلَى نِعَمِهِ يَزِدْكُمْ</a:t>
            </a:r>
            <a:r>
              <a:rPr lang="ar-SA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،</a:t>
            </a:r>
            <a:endParaRPr lang="en-US" sz="54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endParaRPr lang="en-US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endParaRPr lang="en-MY" sz="1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ar-SA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وَلَذِكْرُ اللهِ أَكْبَرُ، وَاللهُ يَعْلَمُ مَا تَصْنَعُوْنَ</a:t>
            </a:r>
            <a:endParaRPr lang="ar-SA" sz="4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9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3586" y="500336"/>
            <a:ext cx="8382000" cy="5976664"/>
          </a:xfrm>
          <a:prstGeom prst="rect">
            <a:avLst/>
          </a:prstGeom>
          <a:solidFill>
            <a:schemeClr val="lt1">
              <a:alpha val="72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endParaRPr lang="ar-SA" sz="9600" b="1" dirty="0">
              <a:ln/>
              <a:solidFill>
                <a:schemeClr val="accent3"/>
              </a:solidFill>
              <a:latin typeface="Monotype Corsiva" pitchFamily="66" charset="0"/>
              <a:cs typeface="Arial" pitchFamily="34" charset="0"/>
            </a:endParaRPr>
          </a:p>
          <a:p>
            <a:pPr algn="ctr">
              <a:defRPr/>
            </a:pPr>
            <a:r>
              <a:rPr lang="ar-SA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قُوْمُوْا إِلَى صَلاتِكُمْ</a:t>
            </a:r>
            <a:r>
              <a:rPr lang="ar-SA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،</a:t>
            </a:r>
            <a:endParaRPr lang="en-US" sz="72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r>
              <a:rPr lang="ar-SA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 </a:t>
            </a:r>
            <a:r>
              <a:rPr lang="ar-SA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يَرْحَمْكُمُ </a:t>
            </a:r>
            <a:r>
              <a:rPr lang="ar-SA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الله</a:t>
            </a:r>
            <a:endParaRPr lang="en-MY" sz="7200" b="1" dirty="0">
              <a:ln/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11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838200"/>
            <a:ext cx="8305800" cy="2523768"/>
          </a:xfrm>
          <a:prstGeom prst="rect">
            <a:avLst/>
          </a:prstGeom>
          <a:solidFill>
            <a:srgbClr val="7030A0">
              <a:alpha val="51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فَإِنِّي أُوصِيكُمْ وَنَفْسِيَ بِتَقْوَى اللهِ العَلِيِّ الْعَظِيمِ </a:t>
            </a:r>
            <a:endParaRPr lang="en-US" sz="44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SA" sz="3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ea typeface="Times New Roman"/>
                <a:cs typeface="Traditional Arabic"/>
              </a:rPr>
              <a:t>يَا </a:t>
            </a:r>
            <a:r>
              <a:rPr lang="ar-SA" sz="3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ea typeface="Times New Roman"/>
                <a:cs typeface="Traditional Arabic"/>
              </a:rPr>
              <a:t>أَيُّهَا الَّذِينَ آمَنُوا اتَّقُوا اللَّهَ وَقُولُوا قَوْلًا سَدِيدًا</a:t>
            </a:r>
            <a:r>
              <a:rPr lang="ar-SA" sz="3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ea typeface="Times New Roman"/>
                <a:cs typeface="Traditional Arabic"/>
              </a:rPr>
              <a:t>،</a:t>
            </a:r>
            <a:endParaRPr lang="en-US" sz="38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ea typeface="Times New Roman"/>
              <a:cs typeface="Traditional Arabic"/>
            </a:endParaRPr>
          </a:p>
          <a:p>
            <a:pPr algn="ctr" rtl="1"/>
            <a:r>
              <a:rPr lang="ar-SA" sz="3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ea typeface="Times New Roman"/>
                <a:cs typeface="Traditional Arabic"/>
              </a:rPr>
              <a:t> </a:t>
            </a:r>
            <a:r>
              <a:rPr lang="ar-SA" sz="3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ea typeface="Times New Roman"/>
                <a:cs typeface="Traditional Arabic"/>
              </a:rPr>
              <a:t>يُصْلِحْ لَكُمْ أَعْمَالَكُمْ وَيَغْفِرْ لَكُمْ ذُنُوبَكُمْ </a:t>
            </a:r>
            <a:endParaRPr lang="en-US" sz="38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ea typeface="Times New Roman"/>
              <a:cs typeface="Traditional Arabic"/>
            </a:endParaRPr>
          </a:p>
          <a:p>
            <a:pPr algn="ctr" rtl="1"/>
            <a:r>
              <a:rPr lang="ar-SA" sz="3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ea typeface="Times New Roman"/>
                <a:cs typeface="Traditional Arabic"/>
              </a:rPr>
              <a:t>وَمَنْ </a:t>
            </a:r>
            <a:r>
              <a:rPr lang="ar-SA" sz="3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ea typeface="Times New Roman"/>
                <a:cs typeface="Traditional Arabic"/>
              </a:rPr>
              <a:t>يُطِعِ اللَّهَ وَرَسُولَهُ فَقَدْ فَازَ فَوْزًا عَظِيمًا</a:t>
            </a:r>
            <a:endParaRPr lang="en-US" sz="38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504724"/>
            <a:ext cx="8305800" cy="3200876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5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Marilah</a:t>
            </a:r>
            <a:r>
              <a:rPr lang="es-ES" sz="25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sama-sama </a:t>
            </a:r>
            <a:r>
              <a:rPr lang="es-ES" sz="25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kita</a:t>
            </a:r>
            <a:r>
              <a:rPr lang="es-ES" sz="25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5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r>
              <a:rPr lang="es-ES" sz="25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5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s-ES" sz="25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5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</a:t>
            </a:r>
            <a:r>
              <a:rPr lang="es-ES" sz="25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SWT </a:t>
            </a:r>
            <a:r>
              <a:rPr lang="es-ES" sz="25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s-ES" sz="25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5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semurni</a:t>
            </a:r>
            <a:r>
              <a:rPr lang="es-ES" sz="25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dan </a:t>
            </a:r>
            <a:r>
              <a:rPr lang="es-ES" sz="25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setulennya</a:t>
            </a:r>
            <a:r>
              <a:rPr lang="es-ES" sz="25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s-ES" sz="25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ketaqwaan</a:t>
            </a:r>
            <a:r>
              <a:rPr lang="es-ES" sz="25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s-ES" sz="25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boleh</a:t>
            </a:r>
            <a:r>
              <a:rPr lang="es-ES" sz="25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5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meluruskan</a:t>
            </a:r>
            <a:r>
              <a:rPr lang="es-ES" sz="25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5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perkataan</a:t>
            </a:r>
            <a:r>
              <a:rPr lang="es-ES" sz="25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s-ES" sz="25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memperbaikkan</a:t>
            </a:r>
            <a:r>
              <a:rPr lang="es-ES" sz="25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amalan dan </a:t>
            </a:r>
            <a:r>
              <a:rPr lang="es-ES" sz="25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mengundang</a:t>
            </a:r>
            <a:r>
              <a:rPr lang="es-ES" sz="25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5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keampunan</a:t>
            </a:r>
            <a:r>
              <a:rPr lang="es-ES" sz="25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5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s-ES" sz="25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  <a:endParaRPr lang="es-ES" sz="2500" b="1" dirty="0" smtClean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5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Mudah-mudahan</a:t>
            </a:r>
            <a:r>
              <a:rPr lang="es-ES" sz="25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5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s-ES" sz="25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5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sentiasa</a:t>
            </a:r>
            <a:r>
              <a:rPr lang="es-ES" sz="25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5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berada</a:t>
            </a:r>
            <a:r>
              <a:rPr lang="es-ES" sz="25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5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dalam</a:t>
            </a:r>
            <a:r>
              <a:rPr lang="es-ES" sz="25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5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ketaatan</a:t>
            </a:r>
            <a:r>
              <a:rPr lang="es-ES" sz="25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5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s-ES" sz="25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5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</a:t>
            </a:r>
            <a:r>
              <a:rPr lang="es-ES" sz="25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dan </a:t>
            </a:r>
            <a:r>
              <a:rPr lang="es-ES" sz="25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</a:t>
            </a:r>
            <a:r>
              <a:rPr lang="es-ES" sz="25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s-ES" sz="25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kita</a:t>
            </a:r>
            <a:r>
              <a:rPr lang="es-ES" sz="25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5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meraih</a:t>
            </a:r>
            <a:r>
              <a:rPr lang="es-ES" sz="25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5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kejayaan</a:t>
            </a:r>
            <a:r>
              <a:rPr lang="es-ES" sz="25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besar di </a:t>
            </a:r>
            <a:r>
              <a:rPr lang="es-ES" sz="25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dunia</a:t>
            </a:r>
            <a:r>
              <a:rPr lang="es-ES" sz="25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dan </a:t>
            </a:r>
            <a:r>
              <a:rPr lang="es-ES" sz="25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akhirat</a:t>
            </a:r>
            <a:r>
              <a:rPr lang="es-ES" sz="25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500" b="1" dirty="0" smtClean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152400"/>
            <a:ext cx="8382000" cy="584775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Pesanan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Takwa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0200" y="762000"/>
            <a:ext cx="6172200" cy="10668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u="sng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ency FB" pitchFamily="34" charset="0"/>
              </a:rPr>
              <a:t>Tajuk</a:t>
            </a:r>
            <a:r>
              <a:rPr lang="en-US" sz="48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ency FB" pitchFamily="34" charset="0"/>
              </a:rPr>
              <a:t> Khutbah </a:t>
            </a:r>
            <a:r>
              <a:rPr lang="en-US" sz="4800" b="1" u="sng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ency FB" pitchFamily="34" charset="0"/>
              </a:rPr>
              <a:t>Hari</a:t>
            </a:r>
            <a:r>
              <a:rPr lang="en-US" sz="48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ency FB" pitchFamily="34" charset="0"/>
              </a:rPr>
              <a:t> </a:t>
            </a:r>
            <a:r>
              <a:rPr lang="en-US" sz="4800" b="1" u="sng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ency FB" pitchFamily="34" charset="0"/>
              </a:rPr>
              <a:t>Ini</a:t>
            </a:r>
            <a:r>
              <a:rPr lang="en-US" sz="48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ency FB" pitchFamily="34" charset="0"/>
              </a:rPr>
              <a:t> :</a:t>
            </a:r>
            <a:endParaRPr lang="en-US" sz="48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3124200"/>
            <a:ext cx="8458200" cy="2308324"/>
          </a:xfrm>
          <a:prstGeom prst="rect">
            <a:avLst/>
          </a:prstGeom>
          <a:noFill/>
          <a:scene3d>
            <a:camera prst="perspectiveAbove"/>
            <a:lightRig rig="threePt" dir="t"/>
          </a:scene3d>
        </p:spPr>
        <p:txBody>
          <a:bodyPr wrap="square" lIns="91440" tIns="45720" rIns="91440" bIns="45720"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fi-FI" sz="7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anose="020E0802020502020306" pitchFamily="34" charset="0"/>
              </a:rPr>
              <a:t>“MENJAGA MASA SUATU TUNTUTAN</a:t>
            </a:r>
            <a:r>
              <a:rPr lang="fi-FI" sz="7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anose="020E0802020502020306" pitchFamily="34" charset="0"/>
              </a:rPr>
              <a:t>”</a:t>
            </a:r>
            <a:endParaRPr lang="fi-FI" sz="7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62200" y="1752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ms-MY" sz="2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16 </a:t>
            </a:r>
            <a:r>
              <a:rPr lang="ms-MY" sz="24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Disember </a:t>
            </a:r>
            <a:r>
              <a:rPr lang="ms-MY" sz="2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2022</a:t>
            </a:r>
          </a:p>
          <a:p>
            <a:pPr algn="ctr"/>
            <a:r>
              <a:rPr lang="en-US" sz="2400" b="1" i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Bersamaan</a:t>
            </a:r>
            <a:endParaRPr 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r>
              <a:rPr lang="en-MY" sz="2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21 </a:t>
            </a:r>
            <a:r>
              <a:rPr lang="en-MY" sz="24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Jamadil</a:t>
            </a:r>
            <a:r>
              <a:rPr lang="en-MY" sz="24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MY" sz="24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Awal</a:t>
            </a:r>
            <a:r>
              <a:rPr lang="en-MY" sz="24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1444</a:t>
            </a:r>
            <a:endParaRPr lang="en-US" sz="24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508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6" presetClass="emph" presetSubtype="0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evron 5"/>
          <p:cNvSpPr/>
          <p:nvPr/>
        </p:nvSpPr>
        <p:spPr>
          <a:xfrm>
            <a:off x="3352800" y="1051560"/>
            <a:ext cx="837246" cy="548640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1000" y="533400"/>
            <a:ext cx="2971800" cy="16002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Ungkapan </a:t>
            </a:r>
            <a:r>
              <a:rPr lang="it-IT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Melayu</a:t>
            </a:r>
            <a:endParaRPr lang="en-US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298634" y="609600"/>
            <a:ext cx="3778566" cy="137160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Mengaitkan </a:t>
            </a:r>
            <a:r>
              <a:rPr lang="sv-SE" sz="32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masa dengan emas</a:t>
            </a:r>
            <a:endParaRPr lang="en-US" sz="32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97280" y="2971800"/>
            <a:ext cx="7284720" cy="335280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2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Namun </a:t>
            </a:r>
            <a:r>
              <a:rPr lang="sv-SE" sz="32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ramai manusia yang mengabai dan tidak memikirkan peredaran masa atau waktu yang dilaluinya dalam kehidupannya dan mereka hidup dalam keadaan leka dan sia-sia</a:t>
            </a:r>
            <a:endParaRPr lang="en-US" sz="32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Chevron 14"/>
          <p:cNvSpPr/>
          <p:nvPr/>
        </p:nvSpPr>
        <p:spPr>
          <a:xfrm rot="5400000">
            <a:off x="5951697" y="2126457"/>
            <a:ext cx="837246" cy="548640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29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892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evron 5"/>
          <p:cNvSpPr/>
          <p:nvPr/>
        </p:nvSpPr>
        <p:spPr>
          <a:xfrm>
            <a:off x="3582354" y="1051560"/>
            <a:ext cx="837246" cy="548640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1000" y="685800"/>
            <a:ext cx="3201354" cy="12192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Pengurusan </a:t>
            </a:r>
          </a:p>
          <a:p>
            <a:pPr algn="ctr"/>
            <a:r>
              <a:rPr lang="it-IT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masa </a:t>
            </a:r>
            <a:endParaRPr lang="en-US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527234" y="838200"/>
            <a:ext cx="3626166" cy="83820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Amat </a:t>
            </a:r>
            <a:r>
              <a:rPr lang="sv-SE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penting </a:t>
            </a:r>
            <a:endParaRPr lang="en-US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44880" y="2743200"/>
            <a:ext cx="7284720" cy="160020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2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Perlu </a:t>
            </a:r>
            <a:r>
              <a:rPr lang="sv-SE" sz="32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disusun secara teratur agar masa dapat diurus dan dimanfaatkan dengan bijak dan berkesan</a:t>
            </a:r>
            <a:endParaRPr lang="en-US" sz="32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Chevron 14"/>
          <p:cNvSpPr/>
          <p:nvPr/>
        </p:nvSpPr>
        <p:spPr>
          <a:xfrm rot="5400000">
            <a:off x="5875497" y="1896903"/>
            <a:ext cx="837246" cy="548640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ross 6"/>
          <p:cNvSpPr/>
          <p:nvPr/>
        </p:nvSpPr>
        <p:spPr>
          <a:xfrm>
            <a:off x="457200" y="4876800"/>
            <a:ext cx="8153400" cy="1752600"/>
          </a:xfrm>
          <a:prstGeom prst="plus">
            <a:avLst>
              <a:gd name="adj" fmla="val 1586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2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Times New Roman"/>
              </a:rPr>
              <a:t>Sebenarnya </a:t>
            </a:r>
            <a:r>
              <a:rPr lang="ms-MY" sz="2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Times New Roman"/>
              </a:rPr>
              <a:t>kita telah menetapkan jadual harian, dengan sendirinya kita tahu masa kita untuk melakukan sesuatu, seperti masa bekerja, berehat, tidur, makan minum, dan sebagainya</a:t>
            </a:r>
            <a:endParaRPr lang="en-US" sz="2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969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12410876</TotalTime>
  <Words>1201</Words>
  <Application>Microsoft Office PowerPoint</Application>
  <PresentationFormat>On-screen Show (4:3)</PresentationFormat>
  <Paragraphs>168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AzlinaDaud</dc:creator>
  <cp:lastModifiedBy>Unit Khutbah JHEAT</cp:lastModifiedBy>
  <cp:revision>726</cp:revision>
  <dcterms:created xsi:type="dcterms:W3CDTF">2017-12-24T04:47:57Z</dcterms:created>
  <dcterms:modified xsi:type="dcterms:W3CDTF">2022-12-13T08:27:02Z</dcterms:modified>
</cp:coreProperties>
</file>